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FAB18E-9EC8-4DF1-A8D7-B10F7A4E7C78}">
  <a:tblStyle styleId="{21FAB18E-9EC8-4DF1-A8D7-B10F7A4E7C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9d6e99ea3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d6e99ea3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9d6e99f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9d6e99f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using the digipeater scheme to send an image but the resulting image was corrupted. In order to debug, we sent a text file and observed the differnce. This image is  the difference between the original text file and the decoded file from our digipeater scheme. As you can see, there are some corroputed character such as on the top the f in self becomes g and the r in green becomes s. We weren’t able to fix this bug but we observed that these corrupted charactors all happen right between the junction of digipeater filed and information field.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9d6e99ea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9d6e99ea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python3 wavelet/wavelet_encode.py -i simpson.png -o test.p -y 0.88 -c 0.88 --level 3 --tf_y_dc 5 --tf_r_dc 5 --tf_b_dc 5 --tf_y_rs 4.5 --tf_r_rs 4.5 --tf_b_rs 4.5 (bilateral , 7, 50, 50)</a:t>
            </a:r>
            <a:br>
              <a:rPr lang="en"/>
            </a:br>
            <a:r>
              <a:rPr lang="en"/>
              <a:t> 6.1KB; psnr: 24.03933377913863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d6e99ea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d6e99ea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python3 wavelet/wavelet_encode.py -i dog.png -o test.p -y 0.85 -c 0.85 --level 3 --tf_y_dc 5 --tf_r_dc 5 --tf_b_dc 5 --tf_y_rs 4.5 --tf_r_rs 5 --tf_b_rs 5 (bilateral 13, 75, 75)</a:t>
            </a:r>
            <a:br>
              <a:rPr lang="en"/>
            </a:br>
            <a:r>
              <a:rPr lang="en"/>
              <a:t> 6.5KB; psnr: 29.327623163875522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9d6e99ea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9d6e99ea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python3 wavelet/wavelet_encode.py -i Andy_Video.png -o test.p -y 0.85 -c 0.85 --level 3 --tf_y_dc 5 --tf_r_dc 5 --tf_b_dc 5 --tf_y_rs 5 --tf_r_rs 5 --tf_b_rs 5;</a:t>
            </a:r>
            <a:br>
              <a:rPr lang="en"/>
            </a:br>
            <a:r>
              <a:rPr lang="en"/>
              <a:t> 6.6KB; psnr:25.887413184854346</a:t>
            </a:r>
            <a:endParaRPr/>
          </a:p>
          <a:p>
            <a:pPr indent="-298450" lvl="0" marL="457200" rtl="0" algn="l">
              <a:lnSpc>
                <a:spcPct val="115000"/>
              </a:lnSpc>
              <a:spcBef>
                <a:spcPts val="0"/>
              </a:spcBef>
              <a:spcAft>
                <a:spcPts val="0"/>
              </a:spcAft>
              <a:buSzPts val="1100"/>
              <a:buChar char="●"/>
            </a:pPr>
            <a:r>
              <a:rPr lang="en"/>
              <a:t>Andy</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9d6e99f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9d6e99f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 is the most challenging result...</a:t>
            </a:r>
            <a:endParaRPr/>
          </a:p>
          <a:p>
            <a:pPr indent="0" lvl="0" marL="0" rtl="0" algn="l">
              <a:spcBef>
                <a:spcPts val="0"/>
              </a:spcBef>
              <a:spcAft>
                <a:spcPts val="0"/>
              </a:spcAft>
              <a:buNone/>
            </a:pPr>
            <a:r>
              <a:rPr lang="en"/>
              <a:t>python3 baseline_decode/baseline_encode.py -i milkyway.png -o test/milk.p -y 0.195 -c 0.1 --y_scale 16 --c_scale 16  --no_residual (bilateral 13, 75, 75)</a:t>
            </a:r>
            <a:endParaRPr/>
          </a:p>
          <a:p>
            <a:pPr indent="0" lvl="0" marL="0" rtl="0" algn="l">
              <a:spcBef>
                <a:spcPts val="0"/>
              </a:spcBef>
              <a:spcAft>
                <a:spcPts val="0"/>
              </a:spcAft>
              <a:buNone/>
            </a:pPr>
            <a:r>
              <a:rPr lang="en"/>
              <a:t>File size: 6.4 KB</a:t>
            </a:r>
            <a:endParaRPr/>
          </a:p>
          <a:p>
            <a:pPr indent="0" lvl="0" marL="0" rtl="0" algn="l">
              <a:spcBef>
                <a:spcPts val="0"/>
              </a:spcBef>
              <a:spcAft>
                <a:spcPts val="0"/>
              </a:spcAft>
              <a:buNone/>
            </a:pPr>
            <a:r>
              <a:rPr lang="en"/>
              <a:t>Psnr: 18.25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9d6e99ea3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d6e99ea3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9d6e99e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9d6e99e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9d6e99ea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9d6e99e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9d6e99ea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9d6e99ea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9d6e99ea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9d6e99ea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transmission constraint, downsampling and quantization is the two main source of size reduction. </a:t>
            </a:r>
            <a:r>
              <a:rPr lang="en"/>
              <a:t>We found out finding the right combination of downsampling and quantization will leads to the best compression/quality tradeoff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combinations we tried on xxx.png. </a:t>
            </a:r>
            <a:r>
              <a:rPr lang="en"/>
              <a:t>If the downsampling is too intense, the advantage of sparsity from wavelet will not be as effective.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9d6e99ea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9d6e99ea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9d6e99f9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9d6e99f9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milkyway:</a:t>
            </a:r>
            <a:endParaRPr/>
          </a:p>
          <a:p>
            <a:pPr indent="0" lvl="0" marL="0" rtl="0" algn="l">
              <a:spcBef>
                <a:spcPts val="0"/>
              </a:spcBef>
              <a:spcAft>
                <a:spcPts val="0"/>
              </a:spcAft>
              <a:buNone/>
            </a:pPr>
            <a:r>
              <a:rPr lang="en"/>
              <a:t>python3 wavelet/wavelet_encode.py -i milkyway.png -o test.p -y 0.8 -c 0.6 --level 3 --tf_y_dc 5 --tf_r_dc 5 --tf_b_dc 5 --tf_y_rs 5 --tf_r_rs 5 --tf_b_rs 5; </a:t>
            </a:r>
            <a:endParaRPr/>
          </a:p>
          <a:p>
            <a:pPr indent="0" lvl="0" marL="0" rtl="0" algn="l">
              <a:spcBef>
                <a:spcPts val="0"/>
              </a:spcBef>
              <a:spcAft>
                <a:spcPts val="0"/>
              </a:spcAft>
              <a:buNone/>
            </a:pPr>
            <a:r>
              <a:rPr lang="en"/>
              <a:t>8.4kb;</a:t>
            </a:r>
            <a:endParaRPr/>
          </a:p>
          <a:p>
            <a:pPr indent="0" lvl="0" marL="0" rtl="0" algn="l">
              <a:spcBef>
                <a:spcPts val="0"/>
              </a:spcBef>
              <a:spcAft>
                <a:spcPts val="0"/>
              </a:spcAft>
              <a:buNone/>
            </a:pPr>
            <a:r>
              <a:rPr lang="en"/>
              <a:t>Psnr: 18.04</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9d6e99e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9d6e99e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 bilateral: 23.64638171223945</a:t>
            </a:r>
            <a:endParaRPr/>
          </a:p>
          <a:p>
            <a:pPr indent="0" lvl="0" marL="0" rtl="0" algn="l">
              <a:spcBef>
                <a:spcPts val="0"/>
              </a:spcBef>
              <a:spcAft>
                <a:spcPts val="0"/>
              </a:spcAft>
              <a:buNone/>
            </a:pPr>
            <a:r>
              <a:rPr lang="en"/>
              <a:t>w/   bilateral: </a:t>
            </a:r>
            <a:r>
              <a:rPr lang="en"/>
              <a:t>24.03933377913863</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9d6e99f9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9d6e99f9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 bilateral: 28.86867699054242</a:t>
            </a:r>
            <a:endParaRPr/>
          </a:p>
          <a:p>
            <a:pPr indent="0" lvl="0" marL="0" rtl="0" algn="l">
              <a:spcBef>
                <a:spcPts val="0"/>
              </a:spcBef>
              <a:spcAft>
                <a:spcPts val="0"/>
              </a:spcAft>
              <a:buNone/>
            </a:pPr>
            <a:r>
              <a:rPr lang="en"/>
              <a:t>w/   bilateral: 29.327623163875522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EE 123 Final Project</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Henry Leou, Sheng-Yu Wang, James Park, Johnny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187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Digipeater</a:t>
            </a:r>
            <a:endParaRPr/>
          </a:p>
        </p:txBody>
      </p:sp>
      <p:sp>
        <p:nvSpPr>
          <p:cNvPr id="134" name="Google Shape;134;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Reduce overhead by sending information in digipeater as well.</a:t>
            </a:r>
            <a:endParaRPr/>
          </a:p>
          <a:p>
            <a:pPr indent="-342900" lvl="0" marL="457200" rtl="0" algn="l">
              <a:spcBef>
                <a:spcPts val="0"/>
              </a:spcBef>
              <a:spcAft>
                <a:spcPts val="0"/>
              </a:spcAft>
              <a:buSzPts val="1800"/>
              <a:buChar char="●"/>
            </a:pPr>
            <a:r>
              <a:rPr lang="en"/>
              <a:t>Observed 0.9 transmission time reduction if sent 56 bytes in digipeater.</a:t>
            </a:r>
            <a:endParaRPr/>
          </a:p>
          <a:p>
            <a:pPr indent="-342900" lvl="0" marL="457200" rtl="0" algn="l">
              <a:spcBef>
                <a:spcPts val="0"/>
              </a:spcBef>
              <a:spcAft>
                <a:spcPts val="0"/>
              </a:spcAft>
              <a:buSzPts val="1800"/>
              <a:buChar char="●"/>
            </a:pPr>
            <a:r>
              <a:rPr lang="en"/>
              <a:t>Useless bytes: 1+7+7+1+1+2+1 + digipeater = 20+ bytes per packet</a:t>
            </a:r>
            <a:endParaRPr/>
          </a:p>
        </p:txBody>
      </p:sp>
      <p:pic>
        <p:nvPicPr>
          <p:cNvPr id="135" name="Google Shape;135;p22"/>
          <p:cNvPicPr preferRelativeResize="0"/>
          <p:nvPr/>
        </p:nvPicPr>
        <p:blipFill>
          <a:blip r:embed="rId3">
            <a:alphaModFix/>
          </a:blip>
          <a:stretch>
            <a:fillRect/>
          </a:stretch>
        </p:blipFill>
        <p:spPr>
          <a:xfrm>
            <a:off x="311700" y="2886674"/>
            <a:ext cx="8520598" cy="8802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1878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Digipeater</a:t>
            </a:r>
            <a:endParaRPr/>
          </a:p>
        </p:txBody>
      </p:sp>
      <p:pic>
        <p:nvPicPr>
          <p:cNvPr id="141" name="Google Shape;141;p23"/>
          <p:cNvPicPr preferRelativeResize="0"/>
          <p:nvPr/>
        </p:nvPicPr>
        <p:blipFill>
          <a:blip r:embed="rId3">
            <a:alphaModFix/>
          </a:blip>
          <a:stretch>
            <a:fillRect/>
          </a:stretch>
        </p:blipFill>
        <p:spPr>
          <a:xfrm>
            <a:off x="846550" y="895250"/>
            <a:ext cx="7504050" cy="4003475"/>
          </a:xfrm>
          <a:prstGeom prst="rect">
            <a:avLst/>
          </a:prstGeom>
          <a:noFill/>
          <a:ln>
            <a:noFill/>
          </a:ln>
        </p:spPr>
      </p:pic>
      <p:sp>
        <p:nvSpPr>
          <p:cNvPr id="142" name="Google Shape;142;p23"/>
          <p:cNvSpPr/>
          <p:nvPr/>
        </p:nvSpPr>
        <p:spPr>
          <a:xfrm>
            <a:off x="3682575" y="3900475"/>
            <a:ext cx="3357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3" name="Google Shape;143;p23"/>
          <p:cNvSpPr/>
          <p:nvPr/>
        </p:nvSpPr>
        <p:spPr>
          <a:xfrm>
            <a:off x="3534950" y="4342200"/>
            <a:ext cx="3357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4" name="Google Shape;144;p23"/>
          <p:cNvSpPr/>
          <p:nvPr/>
        </p:nvSpPr>
        <p:spPr>
          <a:xfrm>
            <a:off x="2131225" y="2959875"/>
            <a:ext cx="247800" cy="21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5" name="Google Shape;145;p23"/>
          <p:cNvSpPr/>
          <p:nvPr/>
        </p:nvSpPr>
        <p:spPr>
          <a:xfrm>
            <a:off x="1385675" y="1912125"/>
            <a:ext cx="2478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6" name="Google Shape;146;p23"/>
          <p:cNvSpPr/>
          <p:nvPr/>
        </p:nvSpPr>
        <p:spPr>
          <a:xfrm>
            <a:off x="1752650" y="1035825"/>
            <a:ext cx="3357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7" name="Google Shape;147;p23"/>
          <p:cNvSpPr/>
          <p:nvPr/>
        </p:nvSpPr>
        <p:spPr>
          <a:xfrm>
            <a:off x="3156350" y="1477550"/>
            <a:ext cx="3357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8" name="Google Shape;148;p23"/>
          <p:cNvSpPr/>
          <p:nvPr/>
        </p:nvSpPr>
        <p:spPr>
          <a:xfrm>
            <a:off x="2901550" y="2338550"/>
            <a:ext cx="335700" cy="2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results</a:t>
            </a:r>
            <a:endParaRPr/>
          </a:p>
        </p:txBody>
      </p:sp>
      <p:sp>
        <p:nvSpPr>
          <p:cNvPr id="154" name="Google Shape;154;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File Size: 6.1KB; </a:t>
            </a:r>
            <a:br>
              <a:rPr lang="en"/>
            </a:br>
            <a:r>
              <a:rPr lang="en"/>
              <a:t>PSNR: 24.04   (Baseline: 19.57)</a:t>
            </a:r>
            <a:endParaRPr/>
          </a:p>
        </p:txBody>
      </p:sp>
      <p:pic>
        <p:nvPicPr>
          <p:cNvPr id="155" name="Google Shape;155;p24"/>
          <p:cNvPicPr preferRelativeResize="0"/>
          <p:nvPr/>
        </p:nvPicPr>
        <p:blipFill>
          <a:blip r:embed="rId3">
            <a:alphaModFix/>
          </a:blip>
          <a:stretch>
            <a:fillRect/>
          </a:stretch>
        </p:blipFill>
        <p:spPr>
          <a:xfrm>
            <a:off x="3319025" y="1994500"/>
            <a:ext cx="2339750" cy="1750133"/>
          </a:xfrm>
          <a:prstGeom prst="rect">
            <a:avLst/>
          </a:prstGeom>
          <a:noFill/>
          <a:ln>
            <a:noFill/>
          </a:ln>
        </p:spPr>
      </p:pic>
      <p:pic>
        <p:nvPicPr>
          <p:cNvPr id="156" name="Google Shape;156;p24"/>
          <p:cNvPicPr preferRelativeResize="0"/>
          <p:nvPr/>
        </p:nvPicPr>
        <p:blipFill>
          <a:blip r:embed="rId4">
            <a:alphaModFix/>
          </a:blip>
          <a:stretch>
            <a:fillRect/>
          </a:stretch>
        </p:blipFill>
        <p:spPr>
          <a:xfrm>
            <a:off x="720625" y="1994488"/>
            <a:ext cx="2381250" cy="1781175"/>
          </a:xfrm>
          <a:prstGeom prst="rect">
            <a:avLst/>
          </a:prstGeom>
          <a:noFill/>
          <a:ln>
            <a:noFill/>
          </a:ln>
        </p:spPr>
      </p:pic>
      <p:pic>
        <p:nvPicPr>
          <p:cNvPr id="157" name="Google Shape;157;p24"/>
          <p:cNvPicPr preferRelativeResize="0"/>
          <p:nvPr/>
        </p:nvPicPr>
        <p:blipFill>
          <a:blip r:embed="rId5">
            <a:alphaModFix/>
          </a:blip>
          <a:stretch>
            <a:fillRect/>
          </a:stretch>
        </p:blipFill>
        <p:spPr>
          <a:xfrm>
            <a:off x="5834425" y="1994488"/>
            <a:ext cx="2381250" cy="1781175"/>
          </a:xfrm>
          <a:prstGeom prst="rect">
            <a:avLst/>
          </a:prstGeom>
          <a:noFill/>
          <a:ln>
            <a:noFill/>
          </a:ln>
        </p:spPr>
      </p:pic>
      <p:sp>
        <p:nvSpPr>
          <p:cNvPr id="158" name="Google Shape;158;p24"/>
          <p:cNvSpPr txBox="1"/>
          <p:nvPr/>
        </p:nvSpPr>
        <p:spPr>
          <a:xfrm>
            <a:off x="1172525" y="3937825"/>
            <a:ext cx="1599900" cy="12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Ground Truth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59" name="Google Shape;159;p24"/>
          <p:cNvSpPr txBox="1"/>
          <p:nvPr/>
        </p:nvSpPr>
        <p:spPr>
          <a:xfrm>
            <a:off x="6330575" y="3937825"/>
            <a:ext cx="1599900" cy="7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BaseLine</a:t>
            </a:r>
            <a:endParaRPr>
              <a:latin typeface="Open Sans"/>
              <a:ea typeface="Open Sans"/>
              <a:cs typeface="Open Sans"/>
              <a:sym typeface="Open Sans"/>
            </a:endParaRPr>
          </a:p>
        </p:txBody>
      </p:sp>
      <p:sp>
        <p:nvSpPr>
          <p:cNvPr id="160" name="Google Shape;160;p24"/>
          <p:cNvSpPr txBox="1"/>
          <p:nvPr/>
        </p:nvSpPr>
        <p:spPr>
          <a:xfrm>
            <a:off x="3668200" y="3775675"/>
            <a:ext cx="1599900" cy="7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Ours</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results</a:t>
            </a:r>
            <a:endParaRPr/>
          </a:p>
        </p:txBody>
      </p:sp>
      <p:sp>
        <p:nvSpPr>
          <p:cNvPr id="166" name="Google Shape;166;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Size: 6.5KB</a:t>
            </a:r>
            <a:br>
              <a:rPr lang="en"/>
            </a:br>
            <a:r>
              <a:rPr lang="en"/>
              <a:t>PSNR: 29.33</a:t>
            </a:r>
            <a:r>
              <a:rPr lang="en"/>
              <a:t>   (Baseline: 26.85)</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7" name="Google Shape;167;p25"/>
          <p:cNvPicPr preferRelativeResize="0"/>
          <p:nvPr/>
        </p:nvPicPr>
        <p:blipFill>
          <a:blip r:embed="rId3">
            <a:alphaModFix/>
          </a:blip>
          <a:stretch>
            <a:fillRect/>
          </a:stretch>
        </p:blipFill>
        <p:spPr>
          <a:xfrm>
            <a:off x="3252956" y="2146975"/>
            <a:ext cx="2641919" cy="1373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387125" y="2146975"/>
            <a:ext cx="2641900" cy="1373775"/>
          </a:xfrm>
          <a:prstGeom prst="rect">
            <a:avLst/>
          </a:prstGeom>
          <a:noFill/>
          <a:ln>
            <a:noFill/>
          </a:ln>
        </p:spPr>
      </p:pic>
      <p:pic>
        <p:nvPicPr>
          <p:cNvPr id="169" name="Google Shape;169;p25"/>
          <p:cNvPicPr preferRelativeResize="0"/>
          <p:nvPr/>
        </p:nvPicPr>
        <p:blipFill>
          <a:blip r:embed="rId5">
            <a:alphaModFix/>
          </a:blip>
          <a:stretch>
            <a:fillRect/>
          </a:stretch>
        </p:blipFill>
        <p:spPr>
          <a:xfrm>
            <a:off x="6075250" y="2146975"/>
            <a:ext cx="2641925" cy="1373806"/>
          </a:xfrm>
          <a:prstGeom prst="rect">
            <a:avLst/>
          </a:prstGeom>
          <a:noFill/>
          <a:ln>
            <a:noFill/>
          </a:ln>
        </p:spPr>
      </p:pic>
      <p:sp>
        <p:nvSpPr>
          <p:cNvPr id="170" name="Google Shape;170;p25"/>
          <p:cNvSpPr txBox="1"/>
          <p:nvPr/>
        </p:nvSpPr>
        <p:spPr>
          <a:xfrm>
            <a:off x="791525" y="3709225"/>
            <a:ext cx="1599900" cy="12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Ground Truth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71" name="Google Shape;171;p25"/>
          <p:cNvSpPr txBox="1"/>
          <p:nvPr/>
        </p:nvSpPr>
        <p:spPr>
          <a:xfrm>
            <a:off x="6635375" y="3709225"/>
            <a:ext cx="1599900" cy="7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BaseLine</a:t>
            </a:r>
            <a:endParaRPr>
              <a:latin typeface="Open Sans"/>
              <a:ea typeface="Open Sans"/>
              <a:cs typeface="Open Sans"/>
              <a:sym typeface="Open Sans"/>
            </a:endParaRPr>
          </a:p>
        </p:txBody>
      </p:sp>
      <p:sp>
        <p:nvSpPr>
          <p:cNvPr id="172" name="Google Shape;172;p25"/>
          <p:cNvSpPr txBox="1"/>
          <p:nvPr/>
        </p:nvSpPr>
        <p:spPr>
          <a:xfrm>
            <a:off x="3668200" y="3547075"/>
            <a:ext cx="1599900" cy="7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Ours</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results</a:t>
            </a:r>
            <a:endParaRPr/>
          </a:p>
        </p:txBody>
      </p:sp>
      <p:sp>
        <p:nvSpPr>
          <p:cNvPr id="178" name="Google Shape;178;p26"/>
          <p:cNvSpPr txBox="1"/>
          <p:nvPr>
            <p:ph idx="1" type="body"/>
          </p:nvPr>
        </p:nvSpPr>
        <p:spPr>
          <a:xfrm>
            <a:off x="311700" y="1266325"/>
            <a:ext cx="85206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Size: </a:t>
            </a:r>
            <a:r>
              <a:rPr lang="en"/>
              <a:t>6.6KB</a:t>
            </a:r>
            <a:br>
              <a:rPr lang="en"/>
            </a:br>
            <a:r>
              <a:rPr lang="en"/>
              <a:t>PSNR: 25.89</a:t>
            </a:r>
            <a:r>
              <a:rPr lang="en"/>
              <a:t>   (Baseline: 22.37)</a:t>
            </a:r>
            <a:endParaRPr/>
          </a:p>
          <a:p>
            <a:pPr indent="0" lvl="0" marL="0" rtl="0" algn="l">
              <a:spcBef>
                <a:spcPts val="1600"/>
              </a:spcBef>
              <a:spcAft>
                <a:spcPts val="1600"/>
              </a:spcAft>
              <a:buNone/>
            </a:pPr>
            <a:r>
              <a:t/>
            </a:r>
            <a:endParaRPr/>
          </a:p>
        </p:txBody>
      </p:sp>
      <p:pic>
        <p:nvPicPr>
          <p:cNvPr id="179" name="Google Shape;179;p26"/>
          <p:cNvPicPr preferRelativeResize="0"/>
          <p:nvPr/>
        </p:nvPicPr>
        <p:blipFill>
          <a:blip r:embed="rId3">
            <a:alphaModFix/>
          </a:blip>
          <a:stretch>
            <a:fillRect/>
          </a:stretch>
        </p:blipFill>
        <p:spPr>
          <a:xfrm>
            <a:off x="311700" y="2244425"/>
            <a:ext cx="2647975" cy="1318110"/>
          </a:xfrm>
          <a:prstGeom prst="rect">
            <a:avLst/>
          </a:prstGeom>
          <a:noFill/>
          <a:ln>
            <a:noFill/>
          </a:ln>
        </p:spPr>
      </p:pic>
      <p:pic>
        <p:nvPicPr>
          <p:cNvPr id="180" name="Google Shape;180;p26"/>
          <p:cNvPicPr preferRelativeResize="0"/>
          <p:nvPr/>
        </p:nvPicPr>
        <p:blipFill>
          <a:blip r:embed="rId4">
            <a:alphaModFix/>
          </a:blip>
          <a:stretch>
            <a:fillRect/>
          </a:stretch>
        </p:blipFill>
        <p:spPr>
          <a:xfrm>
            <a:off x="3129399" y="2244424"/>
            <a:ext cx="2647975" cy="1318082"/>
          </a:xfrm>
          <a:prstGeom prst="rect">
            <a:avLst/>
          </a:prstGeom>
          <a:noFill/>
          <a:ln>
            <a:noFill/>
          </a:ln>
        </p:spPr>
      </p:pic>
      <p:pic>
        <p:nvPicPr>
          <p:cNvPr id="181" name="Google Shape;181;p26"/>
          <p:cNvPicPr preferRelativeResize="0"/>
          <p:nvPr/>
        </p:nvPicPr>
        <p:blipFill>
          <a:blip r:embed="rId5">
            <a:alphaModFix/>
          </a:blip>
          <a:stretch>
            <a:fillRect/>
          </a:stretch>
        </p:blipFill>
        <p:spPr>
          <a:xfrm>
            <a:off x="6023275" y="2211150"/>
            <a:ext cx="2647975" cy="1318082"/>
          </a:xfrm>
          <a:prstGeom prst="rect">
            <a:avLst/>
          </a:prstGeom>
          <a:noFill/>
          <a:ln>
            <a:noFill/>
          </a:ln>
        </p:spPr>
      </p:pic>
      <p:sp>
        <p:nvSpPr>
          <p:cNvPr id="182" name="Google Shape;182;p26"/>
          <p:cNvSpPr txBox="1"/>
          <p:nvPr/>
        </p:nvSpPr>
        <p:spPr>
          <a:xfrm>
            <a:off x="791525" y="3715721"/>
            <a:ext cx="1599900" cy="14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Ground Truth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83" name="Google Shape;183;p26"/>
          <p:cNvSpPr txBox="1"/>
          <p:nvPr/>
        </p:nvSpPr>
        <p:spPr>
          <a:xfrm>
            <a:off x="6635375" y="3715721"/>
            <a:ext cx="15999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BaseLine</a:t>
            </a:r>
            <a:endParaRPr>
              <a:latin typeface="Open Sans"/>
              <a:ea typeface="Open Sans"/>
              <a:cs typeface="Open Sans"/>
              <a:sym typeface="Open Sans"/>
            </a:endParaRPr>
          </a:p>
        </p:txBody>
      </p:sp>
      <p:sp>
        <p:nvSpPr>
          <p:cNvPr id="184" name="Google Shape;184;p26"/>
          <p:cNvSpPr txBox="1"/>
          <p:nvPr/>
        </p:nvSpPr>
        <p:spPr>
          <a:xfrm>
            <a:off x="3668200" y="3523542"/>
            <a:ext cx="1599900" cy="8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Ours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results</a:t>
            </a:r>
            <a:endParaRPr/>
          </a:p>
        </p:txBody>
      </p:sp>
      <p:pic>
        <p:nvPicPr>
          <p:cNvPr id="190" name="Google Shape;190;p27"/>
          <p:cNvPicPr preferRelativeResize="0"/>
          <p:nvPr/>
        </p:nvPicPr>
        <p:blipFill>
          <a:blip r:embed="rId3">
            <a:alphaModFix/>
          </a:blip>
          <a:stretch>
            <a:fillRect/>
          </a:stretch>
        </p:blipFill>
        <p:spPr>
          <a:xfrm>
            <a:off x="6216591" y="2073410"/>
            <a:ext cx="2771559" cy="1786516"/>
          </a:xfrm>
          <a:prstGeom prst="rect">
            <a:avLst/>
          </a:prstGeom>
          <a:noFill/>
          <a:ln>
            <a:noFill/>
          </a:ln>
        </p:spPr>
      </p:pic>
      <p:pic>
        <p:nvPicPr>
          <p:cNvPr id="191" name="Google Shape;191;p27"/>
          <p:cNvPicPr preferRelativeResize="0"/>
          <p:nvPr/>
        </p:nvPicPr>
        <p:blipFill>
          <a:blip r:embed="rId4">
            <a:alphaModFix/>
          </a:blip>
          <a:stretch>
            <a:fillRect/>
          </a:stretch>
        </p:blipFill>
        <p:spPr>
          <a:xfrm>
            <a:off x="3186220" y="2073400"/>
            <a:ext cx="2771559" cy="1786535"/>
          </a:xfrm>
          <a:prstGeom prst="rect">
            <a:avLst/>
          </a:prstGeom>
          <a:noFill/>
          <a:ln>
            <a:noFill/>
          </a:ln>
        </p:spPr>
      </p:pic>
      <p:pic>
        <p:nvPicPr>
          <p:cNvPr id="192" name="Google Shape;192;p27"/>
          <p:cNvPicPr preferRelativeResize="0"/>
          <p:nvPr/>
        </p:nvPicPr>
        <p:blipFill>
          <a:blip r:embed="rId5">
            <a:alphaModFix/>
          </a:blip>
          <a:stretch>
            <a:fillRect/>
          </a:stretch>
        </p:blipFill>
        <p:spPr>
          <a:xfrm>
            <a:off x="155850" y="2073410"/>
            <a:ext cx="2771559" cy="1786524"/>
          </a:xfrm>
          <a:prstGeom prst="rect">
            <a:avLst/>
          </a:prstGeom>
          <a:noFill/>
          <a:ln>
            <a:noFill/>
          </a:ln>
        </p:spPr>
      </p:pic>
      <p:sp>
        <p:nvSpPr>
          <p:cNvPr id="193" name="Google Shape;193;p27"/>
          <p:cNvSpPr txBox="1"/>
          <p:nvPr/>
        </p:nvSpPr>
        <p:spPr>
          <a:xfrm>
            <a:off x="920394" y="3938881"/>
            <a:ext cx="1545300" cy="10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Ground Truth</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4" name="Google Shape;194;p27"/>
          <p:cNvSpPr txBox="1"/>
          <p:nvPr/>
        </p:nvSpPr>
        <p:spPr>
          <a:xfrm>
            <a:off x="6565039" y="3938881"/>
            <a:ext cx="15453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BaseLine</a:t>
            </a:r>
            <a:endParaRPr>
              <a:latin typeface="Open Sans"/>
              <a:ea typeface="Open Sans"/>
              <a:cs typeface="Open Sans"/>
              <a:sym typeface="Open Sans"/>
            </a:endParaRPr>
          </a:p>
        </p:txBody>
      </p:sp>
      <p:sp>
        <p:nvSpPr>
          <p:cNvPr id="195" name="Google Shape;195;p27"/>
          <p:cNvSpPr txBox="1"/>
          <p:nvPr/>
        </p:nvSpPr>
        <p:spPr>
          <a:xfrm>
            <a:off x="3699009" y="3794359"/>
            <a:ext cx="1545300" cy="6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Ours</a:t>
            </a:r>
            <a:endParaRPr>
              <a:latin typeface="Open Sans"/>
              <a:ea typeface="Open Sans"/>
              <a:cs typeface="Open Sans"/>
              <a:sym typeface="Open Sans"/>
            </a:endParaRPr>
          </a:p>
        </p:txBody>
      </p:sp>
      <p:sp>
        <p:nvSpPr>
          <p:cNvPr id="196" name="Google Shape;196;p27"/>
          <p:cNvSpPr txBox="1"/>
          <p:nvPr>
            <p:ph idx="1" type="body"/>
          </p:nvPr>
        </p:nvSpPr>
        <p:spPr>
          <a:xfrm>
            <a:off x="311700" y="1266325"/>
            <a:ext cx="8520600" cy="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Size: 6.4 KB</a:t>
            </a:r>
            <a:br>
              <a:rPr lang="en"/>
            </a:br>
            <a:r>
              <a:rPr lang="en"/>
              <a:t>PSNR: 18.26   (Baseline: 17.36)</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a:t>
            </a:r>
            <a:endParaRPr/>
          </a:p>
        </p:txBody>
      </p:sp>
      <p:sp>
        <p:nvSpPr>
          <p:cNvPr id="202" name="Google Shape;202;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We’ve contributed equally.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 JPEG2000</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4"/>
          <p:cNvPicPr preferRelativeResize="0"/>
          <p:nvPr/>
        </p:nvPicPr>
        <p:blipFill>
          <a:blip r:embed="rId3">
            <a:alphaModFix/>
          </a:blip>
          <a:stretch>
            <a:fillRect/>
          </a:stretch>
        </p:blipFill>
        <p:spPr>
          <a:xfrm>
            <a:off x="311700" y="1194475"/>
            <a:ext cx="8520600" cy="337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tried</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Residuals (frame differences)</a:t>
            </a:r>
            <a:endParaRPr/>
          </a:p>
          <a:p>
            <a:pPr indent="-342900" lvl="0" marL="457200" rtl="0" algn="l">
              <a:spcBef>
                <a:spcPts val="0"/>
              </a:spcBef>
              <a:spcAft>
                <a:spcPts val="0"/>
              </a:spcAft>
              <a:buSzPts val="1800"/>
              <a:buChar char="●"/>
            </a:pPr>
            <a:r>
              <a:rPr lang="en"/>
              <a:t>Transformation:</a:t>
            </a:r>
            <a:endParaRPr/>
          </a:p>
          <a:p>
            <a:pPr indent="-317500" lvl="1" marL="914400" rtl="0" algn="l">
              <a:spcBef>
                <a:spcPts val="0"/>
              </a:spcBef>
              <a:spcAft>
                <a:spcPts val="0"/>
              </a:spcAft>
              <a:buSzPts val="1400"/>
              <a:buChar char="○"/>
            </a:pPr>
            <a:r>
              <a:rPr lang="en"/>
              <a:t>RGB -&gt; YCrCb</a:t>
            </a:r>
            <a:endParaRPr/>
          </a:p>
          <a:p>
            <a:pPr indent="-317500" lvl="1" marL="914400" rtl="0" algn="l">
              <a:spcBef>
                <a:spcPts val="0"/>
              </a:spcBef>
              <a:spcAft>
                <a:spcPts val="0"/>
              </a:spcAft>
              <a:buSzPts val="1400"/>
              <a:buChar char="○"/>
            </a:pPr>
            <a:r>
              <a:rPr lang="en"/>
              <a:t>Downsample / Upsample using FFT</a:t>
            </a:r>
            <a:endParaRPr/>
          </a:p>
          <a:p>
            <a:pPr indent="-317500" lvl="1" marL="914400" rtl="0" algn="l">
              <a:spcBef>
                <a:spcPts val="0"/>
              </a:spcBef>
              <a:spcAft>
                <a:spcPts val="0"/>
              </a:spcAft>
              <a:buSzPts val="1400"/>
              <a:buChar char="○"/>
            </a:pPr>
            <a:r>
              <a:rPr lang="en"/>
              <a:t>Wavelet w/ DB-4</a:t>
            </a:r>
            <a:endParaRPr/>
          </a:p>
          <a:p>
            <a:pPr indent="-342900" lvl="0" marL="457200" rtl="0" algn="l">
              <a:spcBef>
                <a:spcPts val="0"/>
              </a:spcBef>
              <a:spcAft>
                <a:spcPts val="0"/>
              </a:spcAft>
              <a:buSzPts val="1800"/>
              <a:buChar char="●"/>
            </a:pPr>
            <a:r>
              <a:rPr lang="en"/>
              <a:t>Quantization w/ Threshold</a:t>
            </a:r>
            <a:endParaRPr/>
          </a:p>
          <a:p>
            <a:pPr indent="-342900" lvl="0" marL="457200" rtl="0" algn="l">
              <a:spcBef>
                <a:spcPts val="0"/>
              </a:spcBef>
              <a:spcAft>
                <a:spcPts val="0"/>
              </a:spcAft>
              <a:buSzPts val="1800"/>
              <a:buChar char="●"/>
            </a:pPr>
            <a:r>
              <a:rPr lang="en"/>
              <a:t>LZMA compression</a:t>
            </a:r>
            <a:endParaRPr/>
          </a:p>
          <a:p>
            <a:pPr indent="-342900" lvl="0" marL="457200" rtl="0" algn="l">
              <a:spcBef>
                <a:spcPts val="0"/>
              </a:spcBef>
              <a:spcAft>
                <a:spcPts val="0"/>
              </a:spcAft>
              <a:buSzPts val="1800"/>
              <a:buChar char="●"/>
            </a:pPr>
            <a:r>
              <a:rPr lang="en"/>
              <a:t>Video post processing - Bilateral filtering</a:t>
            </a:r>
            <a:endParaRPr/>
          </a:p>
          <a:p>
            <a:pPr indent="-342900" lvl="0" marL="457200" rtl="0" algn="l">
              <a:spcBef>
                <a:spcPts val="0"/>
              </a:spcBef>
              <a:spcAft>
                <a:spcPts val="0"/>
              </a:spcAft>
              <a:buSzPts val="1800"/>
              <a:buChar char="●"/>
            </a:pPr>
            <a:r>
              <a:rPr lang="en"/>
              <a:t>Tried utilizing the digipeater field in order to store more information</a:t>
            </a:r>
            <a:endParaRPr/>
          </a:p>
          <a:p>
            <a:pPr indent="-317500" lvl="1" marL="914400" rtl="0" algn="l">
              <a:spcBef>
                <a:spcPts val="0"/>
              </a:spcBef>
              <a:spcAft>
                <a:spcPts val="0"/>
              </a:spcAft>
              <a:buSzPts val="1400"/>
              <a:buChar char="○"/>
            </a:pPr>
            <a:r>
              <a:rPr lang="en"/>
              <a:t>Modify the </a:t>
            </a:r>
            <a:r>
              <a:rPr lang="en"/>
              <a:t>AX 25</a:t>
            </a:r>
            <a:r>
              <a:rPr lang="en"/>
              <a:t> protocol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2729400" y="2084500"/>
            <a:ext cx="3685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found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Downsampling v.s. Quantization</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Result on Andy</a:t>
            </a:r>
            <a:endParaRPr/>
          </a:p>
        </p:txBody>
      </p:sp>
      <p:graphicFrame>
        <p:nvGraphicFramePr>
          <p:cNvPr id="92" name="Google Shape;92;p17"/>
          <p:cNvGraphicFramePr/>
          <p:nvPr/>
        </p:nvGraphicFramePr>
        <p:xfrm>
          <a:off x="509000" y="1809750"/>
          <a:ext cx="3000000" cy="3000000"/>
        </p:xfrm>
        <a:graphic>
          <a:graphicData uri="http://schemas.openxmlformats.org/drawingml/2006/table">
            <a:tbl>
              <a:tblPr>
                <a:noFill/>
                <a:tableStyleId>{21FAB18E-9EC8-4DF1-A8D7-B10F7A4E7C78}</a:tableStyleId>
              </a:tblPr>
              <a:tblGrid>
                <a:gridCol w="2112450"/>
                <a:gridCol w="2015925"/>
                <a:gridCol w="2296150"/>
                <a:gridCol w="2025275"/>
              </a:tblGrid>
              <a:tr h="542425">
                <a:tc>
                  <a:txBody>
                    <a:bodyPr>
                      <a:noAutofit/>
                    </a:bodyPr>
                    <a:lstStyle/>
                    <a:p>
                      <a:pPr indent="0" lvl="0" marL="0" rtl="0" algn="ctr">
                        <a:spcBef>
                          <a:spcPts val="0"/>
                        </a:spcBef>
                        <a:spcAft>
                          <a:spcPts val="0"/>
                        </a:spcAft>
                        <a:buNone/>
                      </a:pPr>
                      <a:r>
                        <a:rPr lang="en"/>
                        <a:t>Downsampling</a:t>
                      </a:r>
                      <a:br>
                        <a:rPr lang="en"/>
                      </a:br>
                      <a:r>
                        <a:rPr lang="en"/>
                        <a:t>(same for all channels)</a:t>
                      </a:r>
                      <a:endParaRPr/>
                    </a:p>
                  </a:txBody>
                  <a:tcPr marT="91425" marB="91425" marR="91425" marL="91425" anchor="ctr"/>
                </a:tc>
                <a:tc>
                  <a:txBody>
                    <a:bodyPr>
                      <a:noAutofit/>
                    </a:bodyPr>
                    <a:lstStyle/>
                    <a:p>
                      <a:pPr indent="0" lvl="0" marL="0" rtl="0" algn="ctr">
                        <a:spcBef>
                          <a:spcPts val="0"/>
                        </a:spcBef>
                        <a:spcAft>
                          <a:spcPts val="0"/>
                        </a:spcAft>
                        <a:buNone/>
                      </a:pPr>
                      <a:r>
                        <a:rPr lang="en"/>
                        <a:t>Quantization</a:t>
                      </a:r>
                      <a:br>
                        <a:rPr lang="en"/>
                      </a:br>
                      <a:r>
                        <a:rPr lang="en"/>
                        <a:t>(same for all channels)</a:t>
                      </a:r>
                      <a:endParaRPr/>
                    </a:p>
                  </a:txBody>
                  <a:tcPr marT="91425" marB="91425" marR="91425" marL="91425" anchor="ctr"/>
                </a:tc>
                <a:tc>
                  <a:txBody>
                    <a:bodyPr>
                      <a:noAutofit/>
                    </a:bodyPr>
                    <a:lstStyle/>
                    <a:p>
                      <a:pPr indent="0" lvl="0" marL="0" rtl="0" algn="ctr">
                        <a:spcBef>
                          <a:spcPts val="0"/>
                        </a:spcBef>
                        <a:spcAft>
                          <a:spcPts val="0"/>
                        </a:spcAft>
                        <a:buNone/>
                      </a:pPr>
                      <a:r>
                        <a:rPr lang="en"/>
                        <a:t>LZMA Compression Ratio</a:t>
                      </a:r>
                      <a:br>
                        <a:rPr lang="en"/>
                      </a:br>
                      <a:r>
                        <a:rPr lang="en"/>
                        <a:t>(Y/Cr/Cb)</a:t>
                      </a:r>
                      <a:endParaRPr/>
                    </a:p>
                  </a:txBody>
                  <a:tcPr marT="91425" marB="91425" marR="91425" marL="91425" anchor="ctr"/>
                </a:tc>
                <a:tc>
                  <a:txBody>
                    <a:bodyPr>
                      <a:noAutofit/>
                    </a:bodyPr>
                    <a:lstStyle/>
                    <a:p>
                      <a:pPr indent="0" lvl="0" marL="0" rtl="0" algn="ctr">
                        <a:spcBef>
                          <a:spcPts val="0"/>
                        </a:spcBef>
                        <a:spcAft>
                          <a:spcPts val="0"/>
                        </a:spcAft>
                        <a:buNone/>
                      </a:pPr>
                      <a:r>
                        <a:rPr lang="en"/>
                        <a:t>PSNR</a:t>
                      </a:r>
                      <a:endParaRPr/>
                    </a:p>
                  </a:txBody>
                  <a:tcPr marT="91425" marB="91425" marR="91425" marL="91425" anchor="ctr"/>
                </a:tc>
              </a:tr>
              <a:tr h="495625">
                <a:tc>
                  <a:txBody>
                    <a:bodyPr>
                      <a:noAutofit/>
                    </a:bodyPr>
                    <a:lstStyle/>
                    <a:p>
                      <a:pPr indent="0" lvl="0" marL="0" rtl="0" algn="ctr">
                        <a:spcBef>
                          <a:spcPts val="0"/>
                        </a:spcBef>
                        <a:spcAft>
                          <a:spcPts val="0"/>
                        </a:spcAft>
                        <a:buNone/>
                      </a:pPr>
                      <a:r>
                        <a:rPr lang="en"/>
                        <a:t>1</a:t>
                      </a:r>
                      <a:endParaRPr/>
                    </a:p>
                  </a:txBody>
                  <a:tcPr marT="91425" marB="91425" marR="91425" marL="91425" anchor="ctr"/>
                </a:tc>
                <a:tc>
                  <a:txBody>
                    <a:bodyPr>
                      <a:noAutofit/>
                    </a:bodyPr>
                    <a:lstStyle/>
                    <a:p>
                      <a:pPr indent="0" lvl="0" marL="0" rtl="0" algn="ctr">
                        <a:spcBef>
                          <a:spcPts val="0"/>
                        </a:spcBef>
                        <a:spcAft>
                          <a:spcPts val="0"/>
                        </a:spcAft>
                        <a:buNone/>
                      </a:pPr>
                      <a:r>
                        <a:rPr lang="en"/>
                        <a:t>16</a:t>
                      </a:r>
                      <a:endParaRPr/>
                    </a:p>
                  </a:txBody>
                  <a:tcPr marT="91425" marB="91425" marR="91425" marL="91425" anchor="ctr"/>
                </a:tc>
                <a:tc>
                  <a:txBody>
                    <a:bodyPr>
                      <a:noAutofit/>
                    </a:bodyPr>
                    <a:lstStyle/>
                    <a:p>
                      <a:pPr indent="0" lvl="0" marL="0" rtl="0" algn="ctr">
                        <a:spcBef>
                          <a:spcPts val="0"/>
                        </a:spcBef>
                        <a:spcAft>
                          <a:spcPts val="0"/>
                        </a:spcAft>
                        <a:buNone/>
                      </a:pPr>
                      <a:r>
                        <a:rPr lang="en"/>
                        <a:t>96 / 395 / 488</a:t>
                      </a:r>
                      <a:endParaRPr/>
                    </a:p>
                  </a:txBody>
                  <a:tcPr marT="91425" marB="91425" marR="91425" marL="91425" anchor="ctr"/>
                </a:tc>
                <a:tc>
                  <a:txBody>
                    <a:bodyPr>
                      <a:noAutofit/>
                    </a:bodyPr>
                    <a:lstStyle/>
                    <a:p>
                      <a:pPr indent="0" lvl="0" marL="0" rtl="0" algn="ctr">
                        <a:spcBef>
                          <a:spcPts val="0"/>
                        </a:spcBef>
                        <a:spcAft>
                          <a:spcPts val="0"/>
                        </a:spcAft>
                        <a:buNone/>
                      </a:pPr>
                      <a:r>
                        <a:rPr lang="en"/>
                        <a:t>26.427</a:t>
                      </a:r>
                      <a:endParaRPr/>
                    </a:p>
                  </a:txBody>
                  <a:tcPr marT="91425" marB="91425" marR="91425" marL="91425" anchor="ctr"/>
                </a:tc>
              </a:tr>
              <a:tr h="495625">
                <a:tc>
                  <a:txBody>
                    <a:bodyPr>
                      <a:noAutofit/>
                    </a:bodyPr>
                    <a:lstStyle/>
                    <a:p>
                      <a:pPr indent="0" lvl="0" marL="0" rtl="0" algn="ctr">
                        <a:spcBef>
                          <a:spcPts val="0"/>
                        </a:spcBef>
                        <a:spcAft>
                          <a:spcPts val="0"/>
                        </a:spcAft>
                        <a:buNone/>
                      </a:pPr>
                      <a:r>
                        <a:rPr lang="en"/>
                        <a:t>0.85</a:t>
                      </a:r>
                      <a:endParaRPr/>
                    </a:p>
                  </a:txBody>
                  <a:tcPr marT="91425" marB="91425" marR="91425" marL="91425" anchor="ctr"/>
                </a:tc>
                <a:tc>
                  <a:txBody>
                    <a:bodyPr>
                      <a:noAutofit/>
                    </a:bodyPr>
                    <a:lstStyle/>
                    <a:p>
                      <a:pPr indent="0" lvl="0" marL="0" rtl="0" algn="ctr">
                        <a:spcBef>
                          <a:spcPts val="0"/>
                        </a:spcBef>
                        <a:spcAft>
                          <a:spcPts val="0"/>
                        </a:spcAft>
                        <a:buNone/>
                      </a:pPr>
                      <a:r>
                        <a:rPr lang="en"/>
                        <a:t>16</a:t>
                      </a:r>
                      <a:endParaRPr/>
                    </a:p>
                  </a:txBody>
                  <a:tcPr marT="91425" marB="91425" marR="91425" marL="91425" anchor="ctr"/>
                </a:tc>
                <a:tc>
                  <a:txBody>
                    <a:bodyPr>
                      <a:noAutofit/>
                    </a:bodyPr>
                    <a:lstStyle/>
                    <a:p>
                      <a:pPr indent="0" lvl="0" marL="0" rtl="0" algn="ctr">
                        <a:spcBef>
                          <a:spcPts val="0"/>
                        </a:spcBef>
                        <a:spcAft>
                          <a:spcPts val="0"/>
                        </a:spcAft>
                        <a:buNone/>
                      </a:pPr>
                      <a:r>
                        <a:rPr lang="en"/>
                        <a:t>84 / 361 / 439</a:t>
                      </a:r>
                      <a:endParaRPr/>
                    </a:p>
                  </a:txBody>
                  <a:tcPr marT="91425" marB="91425" marR="91425" marL="91425" anchor="ctr"/>
                </a:tc>
                <a:tc>
                  <a:txBody>
                    <a:bodyPr>
                      <a:noAutofit/>
                    </a:bodyPr>
                    <a:lstStyle/>
                    <a:p>
                      <a:pPr indent="0" lvl="0" marL="0" rtl="0" algn="ctr">
                        <a:spcBef>
                          <a:spcPts val="0"/>
                        </a:spcBef>
                        <a:spcAft>
                          <a:spcPts val="0"/>
                        </a:spcAft>
                        <a:buNone/>
                      </a:pPr>
                      <a:r>
                        <a:rPr lang="en"/>
                        <a:t>25.887</a:t>
                      </a:r>
                      <a:endParaRPr/>
                    </a:p>
                  </a:txBody>
                  <a:tcPr marT="91425" marB="91425" marR="91425" marL="91425" anchor="ctr"/>
                </a:tc>
              </a:tr>
              <a:tr h="476600">
                <a:tc>
                  <a:txBody>
                    <a:bodyPr>
                      <a:noAutofit/>
                    </a:bodyPr>
                    <a:lstStyle/>
                    <a:p>
                      <a:pPr indent="0" lvl="0" marL="0" rtl="0" algn="ctr">
                        <a:spcBef>
                          <a:spcPts val="0"/>
                        </a:spcBef>
                        <a:spcAft>
                          <a:spcPts val="0"/>
                        </a:spcAft>
                        <a:buNone/>
                      </a:pPr>
                      <a:r>
                        <a:rPr lang="en"/>
                        <a:t>0.7</a:t>
                      </a:r>
                      <a:endParaRPr/>
                    </a:p>
                  </a:txBody>
                  <a:tcPr marT="91425" marB="91425" marR="91425" marL="91425" anchor="ctr"/>
                </a:tc>
                <a:tc>
                  <a:txBody>
                    <a:bodyPr>
                      <a:noAutofit/>
                    </a:bodyPr>
                    <a:lstStyle/>
                    <a:p>
                      <a:pPr indent="0" lvl="0" marL="0" rtl="0" algn="ctr">
                        <a:spcBef>
                          <a:spcPts val="0"/>
                        </a:spcBef>
                        <a:spcAft>
                          <a:spcPts val="0"/>
                        </a:spcAft>
                        <a:buNone/>
                      </a:pPr>
                      <a:r>
                        <a:rPr lang="en"/>
                        <a:t>16</a:t>
                      </a:r>
                      <a:endParaRPr/>
                    </a:p>
                  </a:txBody>
                  <a:tcPr marT="91425" marB="91425" marR="91425" marL="91425" anchor="ctr"/>
                </a:tc>
                <a:tc>
                  <a:txBody>
                    <a:bodyPr>
                      <a:noAutofit/>
                    </a:bodyPr>
                    <a:lstStyle/>
                    <a:p>
                      <a:pPr indent="0" lvl="0" marL="0" rtl="0" algn="ctr">
                        <a:spcBef>
                          <a:spcPts val="0"/>
                        </a:spcBef>
                        <a:spcAft>
                          <a:spcPts val="0"/>
                        </a:spcAft>
                        <a:buNone/>
                      </a:pPr>
                      <a:r>
                        <a:rPr lang="en"/>
                        <a:t>75 / 316 / 378</a:t>
                      </a:r>
                      <a:endParaRPr/>
                    </a:p>
                  </a:txBody>
                  <a:tcPr marT="91425" marB="91425" marR="91425" marL="91425" anchor="ctr"/>
                </a:tc>
                <a:tc>
                  <a:txBody>
                    <a:bodyPr>
                      <a:noAutofit/>
                    </a:bodyPr>
                    <a:lstStyle/>
                    <a:p>
                      <a:pPr indent="0" lvl="0" marL="0" rtl="0" algn="ctr">
                        <a:spcBef>
                          <a:spcPts val="0"/>
                        </a:spcBef>
                        <a:spcAft>
                          <a:spcPts val="0"/>
                        </a:spcAft>
                        <a:buNone/>
                      </a:pPr>
                      <a:r>
                        <a:rPr lang="en"/>
                        <a:t>24.923</a:t>
                      </a:r>
                      <a:endParaRPr/>
                    </a:p>
                  </a:txBody>
                  <a:tcPr marT="91425" marB="91425" marR="91425" marL="91425" anchor="ctr"/>
                </a:tc>
              </a:tr>
              <a:tr h="476600">
                <a:tc>
                  <a:txBody>
                    <a:bodyPr>
                      <a:noAutofit/>
                    </a:bodyPr>
                    <a:lstStyle/>
                    <a:p>
                      <a:pPr indent="0" lvl="0" marL="0" rtl="0" algn="ctr">
                        <a:spcBef>
                          <a:spcPts val="0"/>
                        </a:spcBef>
                        <a:spcAft>
                          <a:spcPts val="0"/>
                        </a:spcAft>
                        <a:buNone/>
                      </a:pPr>
                      <a:r>
                        <a:rPr lang="en"/>
                        <a:t>0.4</a:t>
                      </a:r>
                      <a:endParaRPr/>
                    </a:p>
                  </a:txBody>
                  <a:tcPr marT="91425" marB="91425" marR="91425" marL="91425" anchor="ctr"/>
                </a:tc>
                <a:tc>
                  <a:txBody>
                    <a:bodyPr>
                      <a:noAutofit/>
                    </a:bodyPr>
                    <a:lstStyle/>
                    <a:p>
                      <a:pPr indent="0" lvl="0" marL="0" rtl="0" algn="ctr">
                        <a:spcBef>
                          <a:spcPts val="0"/>
                        </a:spcBef>
                        <a:spcAft>
                          <a:spcPts val="0"/>
                        </a:spcAft>
                        <a:buNone/>
                      </a:pPr>
                      <a:r>
                        <a:rPr lang="en"/>
                        <a:t>16</a:t>
                      </a:r>
                      <a:endParaRPr/>
                    </a:p>
                  </a:txBody>
                  <a:tcPr marT="91425" marB="91425" marR="91425" marL="91425" anchor="ctr"/>
                </a:tc>
                <a:tc>
                  <a:txBody>
                    <a:bodyPr>
                      <a:noAutofit/>
                    </a:bodyPr>
                    <a:lstStyle/>
                    <a:p>
                      <a:pPr indent="0" lvl="0" marL="0" rtl="0" algn="ctr">
                        <a:spcBef>
                          <a:spcPts val="0"/>
                        </a:spcBef>
                        <a:spcAft>
                          <a:spcPts val="0"/>
                        </a:spcAft>
                        <a:buNone/>
                      </a:pPr>
                      <a:r>
                        <a:rPr lang="en"/>
                        <a:t>51 / 194 / 228</a:t>
                      </a:r>
                      <a:endParaRPr/>
                    </a:p>
                  </a:txBody>
                  <a:tcPr marT="91425" marB="91425" marR="91425" marL="91425" anchor="ctr"/>
                </a:tc>
                <a:tc>
                  <a:txBody>
                    <a:bodyPr>
                      <a:noAutofit/>
                    </a:bodyPr>
                    <a:lstStyle/>
                    <a:p>
                      <a:pPr indent="0" lvl="0" marL="0" rtl="0" algn="ctr">
                        <a:spcBef>
                          <a:spcPts val="0"/>
                        </a:spcBef>
                        <a:spcAft>
                          <a:spcPts val="0"/>
                        </a:spcAft>
                        <a:buNone/>
                      </a:pPr>
                      <a:r>
                        <a:rPr lang="en"/>
                        <a:t>22.68</a:t>
                      </a:r>
                      <a:endParaRPr/>
                    </a:p>
                  </a:txBody>
                  <a:tcPr marT="91425" marB="91425" marR="91425" marL="91425" anchor="ctr"/>
                </a:tc>
              </a:tr>
              <a:tr h="476600">
                <a:tc>
                  <a:txBody>
                    <a:bodyPr>
                      <a:noAutofit/>
                    </a:bodyPr>
                    <a:lstStyle/>
                    <a:p>
                      <a:pPr indent="0" lvl="0" marL="0" rtl="0" algn="ctr">
                        <a:spcBef>
                          <a:spcPts val="0"/>
                        </a:spcBef>
                        <a:spcAft>
                          <a:spcPts val="0"/>
                        </a:spcAft>
                        <a:buNone/>
                      </a:pPr>
                      <a:r>
                        <a:rPr lang="en"/>
                        <a:t>0.1</a:t>
                      </a:r>
                      <a:endParaRPr/>
                    </a:p>
                  </a:txBody>
                  <a:tcPr marT="91425" marB="91425" marR="91425" marL="91425" anchor="ctr"/>
                </a:tc>
                <a:tc>
                  <a:txBody>
                    <a:bodyPr>
                      <a:noAutofit/>
                    </a:bodyPr>
                    <a:lstStyle/>
                    <a:p>
                      <a:pPr indent="0" lvl="0" marL="0" rtl="0" algn="ctr">
                        <a:spcBef>
                          <a:spcPts val="0"/>
                        </a:spcBef>
                        <a:spcAft>
                          <a:spcPts val="0"/>
                        </a:spcAft>
                        <a:buNone/>
                      </a:pPr>
                      <a:r>
                        <a:rPr lang="en"/>
                        <a:t>16</a:t>
                      </a:r>
                      <a:endParaRPr/>
                    </a:p>
                  </a:txBody>
                  <a:tcPr marT="91425" marB="91425" marR="91425" marL="91425" anchor="ctr"/>
                </a:tc>
                <a:tc>
                  <a:txBody>
                    <a:bodyPr>
                      <a:noAutofit/>
                    </a:bodyPr>
                    <a:lstStyle/>
                    <a:p>
                      <a:pPr indent="0" lvl="0" marL="0" rtl="0" algn="ctr">
                        <a:spcBef>
                          <a:spcPts val="0"/>
                        </a:spcBef>
                        <a:spcAft>
                          <a:spcPts val="0"/>
                        </a:spcAft>
                        <a:buNone/>
                      </a:pPr>
                      <a:r>
                        <a:rPr lang="en"/>
                        <a:t>27 / 44 / 46</a:t>
                      </a:r>
                      <a:endParaRPr/>
                    </a:p>
                  </a:txBody>
                  <a:tcPr marT="91425" marB="91425" marR="91425" marL="91425" anchor="ctr"/>
                </a:tc>
                <a:tc>
                  <a:txBody>
                    <a:bodyPr>
                      <a:noAutofit/>
                    </a:bodyPr>
                    <a:lstStyle/>
                    <a:p>
                      <a:pPr indent="0" lvl="0" marL="0" rtl="0" algn="ctr">
                        <a:spcBef>
                          <a:spcPts val="0"/>
                        </a:spcBef>
                        <a:spcAft>
                          <a:spcPts val="0"/>
                        </a:spcAft>
                        <a:buNone/>
                      </a:pPr>
                      <a:r>
                        <a:rPr lang="en"/>
                        <a:t>19.29</a:t>
                      </a:r>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Residuals or not?</a:t>
            </a:r>
            <a:endParaRPr/>
          </a:p>
        </p:txBody>
      </p:sp>
      <p:sp>
        <p:nvSpPr>
          <p:cNvPr id="98" name="Google Shape;98;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image - sparsity for free</a:t>
            </a:r>
            <a:endParaRPr/>
          </a:p>
          <a:p>
            <a:pPr indent="0" lvl="0" marL="0" rtl="0" algn="l">
              <a:spcBef>
                <a:spcPts val="1600"/>
              </a:spcBef>
              <a:spcAft>
                <a:spcPts val="1600"/>
              </a:spcAft>
              <a:buNone/>
            </a:pPr>
            <a:r>
              <a:t/>
            </a:r>
            <a:endParaRPr/>
          </a:p>
        </p:txBody>
      </p:sp>
      <p:pic>
        <p:nvPicPr>
          <p:cNvPr id="99" name="Google Shape;99;p18"/>
          <p:cNvPicPr preferRelativeResize="0"/>
          <p:nvPr/>
        </p:nvPicPr>
        <p:blipFill>
          <a:blip r:embed="rId3">
            <a:alphaModFix/>
          </a:blip>
          <a:stretch>
            <a:fillRect/>
          </a:stretch>
        </p:blipFill>
        <p:spPr>
          <a:xfrm>
            <a:off x="4321375" y="1774825"/>
            <a:ext cx="3486150" cy="2400300"/>
          </a:xfrm>
          <a:prstGeom prst="rect">
            <a:avLst/>
          </a:prstGeom>
          <a:noFill/>
          <a:ln>
            <a:noFill/>
          </a:ln>
        </p:spPr>
      </p:pic>
      <p:sp>
        <p:nvSpPr>
          <p:cNvPr id="100" name="Google Shape;100;p18"/>
          <p:cNvSpPr txBox="1"/>
          <p:nvPr/>
        </p:nvSpPr>
        <p:spPr>
          <a:xfrm>
            <a:off x="5688375" y="3988400"/>
            <a:ext cx="11616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Milky way</a:t>
            </a:r>
            <a:endParaRPr>
              <a:latin typeface="Open Sans"/>
              <a:ea typeface="Open Sans"/>
              <a:cs typeface="Open Sans"/>
              <a:sym typeface="Open Sans"/>
            </a:endParaRPr>
          </a:p>
        </p:txBody>
      </p:sp>
      <p:pic>
        <p:nvPicPr>
          <p:cNvPr id="101" name="Google Shape;101;p18"/>
          <p:cNvPicPr preferRelativeResize="0"/>
          <p:nvPr/>
        </p:nvPicPr>
        <p:blipFill>
          <a:blip r:embed="rId4">
            <a:alphaModFix/>
          </a:blip>
          <a:stretch>
            <a:fillRect/>
          </a:stretch>
        </p:blipFill>
        <p:spPr>
          <a:xfrm>
            <a:off x="904875" y="2021500"/>
            <a:ext cx="3667125" cy="1966900"/>
          </a:xfrm>
          <a:prstGeom prst="rect">
            <a:avLst/>
          </a:prstGeom>
          <a:noFill/>
          <a:ln>
            <a:noFill/>
          </a:ln>
        </p:spPr>
      </p:pic>
      <p:sp>
        <p:nvSpPr>
          <p:cNvPr id="102" name="Google Shape;102;p18"/>
          <p:cNvSpPr txBox="1"/>
          <p:nvPr/>
        </p:nvSpPr>
        <p:spPr>
          <a:xfrm>
            <a:off x="2484425" y="3988400"/>
            <a:ext cx="640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Andy</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Residuals or not?</a:t>
            </a:r>
            <a:endParaRPr/>
          </a:p>
        </p:txBody>
      </p:sp>
      <p:sp>
        <p:nvSpPr>
          <p:cNvPr id="108" name="Google Shape;108;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Disadvantage : error propagates when adding back the residuals</a:t>
            </a:r>
            <a:endParaRPr/>
          </a:p>
        </p:txBody>
      </p:sp>
      <p:pic>
        <p:nvPicPr>
          <p:cNvPr id="109" name="Google Shape;109;p19"/>
          <p:cNvPicPr preferRelativeResize="0"/>
          <p:nvPr/>
        </p:nvPicPr>
        <p:blipFill>
          <a:blip r:embed="rId3">
            <a:alphaModFix/>
          </a:blip>
          <a:stretch>
            <a:fillRect/>
          </a:stretch>
        </p:blipFill>
        <p:spPr>
          <a:xfrm>
            <a:off x="595025" y="2044075"/>
            <a:ext cx="3810000" cy="1600200"/>
          </a:xfrm>
          <a:prstGeom prst="rect">
            <a:avLst/>
          </a:prstGeom>
          <a:noFill/>
          <a:ln>
            <a:noFill/>
          </a:ln>
        </p:spPr>
      </p:pic>
      <p:pic>
        <p:nvPicPr>
          <p:cNvPr id="110" name="Google Shape;110;p19"/>
          <p:cNvPicPr preferRelativeResize="0"/>
          <p:nvPr/>
        </p:nvPicPr>
        <p:blipFill>
          <a:blip r:embed="rId4">
            <a:alphaModFix/>
          </a:blip>
          <a:stretch>
            <a:fillRect/>
          </a:stretch>
        </p:blipFill>
        <p:spPr>
          <a:xfrm>
            <a:off x="4817079" y="1876904"/>
            <a:ext cx="3220250" cy="21687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Bilateral filter</a:t>
            </a:r>
            <a:endParaRPr/>
          </a:p>
        </p:txBody>
      </p:sp>
      <p:pic>
        <p:nvPicPr>
          <p:cNvPr id="116" name="Google Shape;116;p20"/>
          <p:cNvPicPr preferRelativeResize="0"/>
          <p:nvPr/>
        </p:nvPicPr>
        <p:blipFill>
          <a:blip r:embed="rId3">
            <a:alphaModFix/>
          </a:blip>
          <a:stretch>
            <a:fillRect/>
          </a:stretch>
        </p:blipFill>
        <p:spPr>
          <a:xfrm>
            <a:off x="773600" y="1453450"/>
            <a:ext cx="3476175" cy="2600175"/>
          </a:xfrm>
          <a:prstGeom prst="rect">
            <a:avLst/>
          </a:prstGeom>
          <a:noFill/>
          <a:ln>
            <a:noFill/>
          </a:ln>
        </p:spPr>
      </p:pic>
      <p:pic>
        <p:nvPicPr>
          <p:cNvPr id="117" name="Google Shape;117;p20"/>
          <p:cNvPicPr preferRelativeResize="0"/>
          <p:nvPr/>
        </p:nvPicPr>
        <p:blipFill>
          <a:blip r:embed="rId4">
            <a:alphaModFix/>
          </a:blip>
          <a:stretch>
            <a:fillRect/>
          </a:stretch>
        </p:blipFill>
        <p:spPr>
          <a:xfrm>
            <a:off x="4546725" y="1453450"/>
            <a:ext cx="3476175" cy="2600185"/>
          </a:xfrm>
          <a:prstGeom prst="rect">
            <a:avLst/>
          </a:prstGeom>
          <a:noFill/>
          <a:ln>
            <a:noFill/>
          </a:ln>
        </p:spPr>
      </p:pic>
      <p:sp>
        <p:nvSpPr>
          <p:cNvPr id="118" name="Google Shape;118;p20"/>
          <p:cNvSpPr txBox="1"/>
          <p:nvPr/>
        </p:nvSpPr>
        <p:spPr>
          <a:xfrm>
            <a:off x="5528663" y="4053625"/>
            <a:ext cx="15123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PSNR: 24.04</a:t>
            </a:r>
            <a:r>
              <a:rPr lang="en">
                <a:latin typeface="Open Sans"/>
                <a:ea typeface="Open Sans"/>
                <a:cs typeface="Open Sans"/>
                <a:sym typeface="Open Sans"/>
              </a:rPr>
              <a:t> </a:t>
            </a:r>
            <a:endParaRPr>
              <a:latin typeface="Open Sans"/>
              <a:ea typeface="Open Sans"/>
              <a:cs typeface="Open Sans"/>
              <a:sym typeface="Open Sans"/>
            </a:endParaRPr>
          </a:p>
        </p:txBody>
      </p:sp>
      <p:sp>
        <p:nvSpPr>
          <p:cNvPr id="119" name="Google Shape;119;p20"/>
          <p:cNvSpPr txBox="1"/>
          <p:nvPr/>
        </p:nvSpPr>
        <p:spPr>
          <a:xfrm>
            <a:off x="1755525" y="4053625"/>
            <a:ext cx="15123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PSNR: 23.65</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Bilateral filter</a:t>
            </a:r>
            <a:endParaRPr/>
          </a:p>
        </p:txBody>
      </p:sp>
      <p:pic>
        <p:nvPicPr>
          <p:cNvPr id="125" name="Google Shape;125;p21"/>
          <p:cNvPicPr preferRelativeResize="0"/>
          <p:nvPr/>
        </p:nvPicPr>
        <p:blipFill>
          <a:blip r:embed="rId3">
            <a:alphaModFix/>
          </a:blip>
          <a:stretch>
            <a:fillRect/>
          </a:stretch>
        </p:blipFill>
        <p:spPr>
          <a:xfrm>
            <a:off x="416975" y="1707300"/>
            <a:ext cx="3970914" cy="2064875"/>
          </a:xfrm>
          <a:prstGeom prst="rect">
            <a:avLst/>
          </a:prstGeom>
          <a:noFill/>
          <a:ln>
            <a:noFill/>
          </a:ln>
        </p:spPr>
      </p:pic>
      <p:pic>
        <p:nvPicPr>
          <p:cNvPr id="126" name="Google Shape;126;p21"/>
          <p:cNvPicPr preferRelativeResize="0"/>
          <p:nvPr/>
        </p:nvPicPr>
        <p:blipFill>
          <a:blip r:embed="rId4">
            <a:alphaModFix/>
          </a:blip>
          <a:stretch>
            <a:fillRect/>
          </a:stretch>
        </p:blipFill>
        <p:spPr>
          <a:xfrm>
            <a:off x="4771100" y="1707300"/>
            <a:ext cx="3970975" cy="2064875"/>
          </a:xfrm>
          <a:prstGeom prst="rect">
            <a:avLst/>
          </a:prstGeom>
          <a:noFill/>
          <a:ln>
            <a:noFill/>
          </a:ln>
        </p:spPr>
      </p:pic>
      <p:sp>
        <p:nvSpPr>
          <p:cNvPr id="127" name="Google Shape;127;p21"/>
          <p:cNvSpPr txBox="1"/>
          <p:nvPr/>
        </p:nvSpPr>
        <p:spPr>
          <a:xfrm>
            <a:off x="1646288" y="3772175"/>
            <a:ext cx="15123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PSNR: 28.87</a:t>
            </a:r>
            <a:r>
              <a:rPr lang="en">
                <a:latin typeface="Open Sans"/>
                <a:ea typeface="Open Sans"/>
                <a:cs typeface="Open Sans"/>
                <a:sym typeface="Open Sans"/>
              </a:rPr>
              <a:t> </a:t>
            </a:r>
            <a:endParaRPr>
              <a:latin typeface="Open Sans"/>
              <a:ea typeface="Open Sans"/>
              <a:cs typeface="Open Sans"/>
              <a:sym typeface="Open Sans"/>
            </a:endParaRPr>
          </a:p>
        </p:txBody>
      </p:sp>
      <p:sp>
        <p:nvSpPr>
          <p:cNvPr id="128" name="Google Shape;128;p21"/>
          <p:cNvSpPr txBox="1"/>
          <p:nvPr/>
        </p:nvSpPr>
        <p:spPr>
          <a:xfrm>
            <a:off x="6000425" y="3772175"/>
            <a:ext cx="15123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PSNR: 29.32</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